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notesMasterIdLst>
    <p:notesMasterId r:id="rId29"/>
  </p:notesMasterIdLst>
  <p:sldIdLst>
    <p:sldId id="396" r:id="rId2"/>
    <p:sldId id="401" r:id="rId3"/>
    <p:sldId id="402" r:id="rId4"/>
    <p:sldId id="406" r:id="rId5"/>
    <p:sldId id="403" r:id="rId6"/>
    <p:sldId id="411" r:id="rId7"/>
    <p:sldId id="412" r:id="rId8"/>
    <p:sldId id="404" r:id="rId9"/>
    <p:sldId id="408" r:id="rId10"/>
    <p:sldId id="410" r:id="rId11"/>
    <p:sldId id="409" r:id="rId12"/>
    <p:sldId id="405" r:id="rId13"/>
    <p:sldId id="407" r:id="rId14"/>
    <p:sldId id="393" r:id="rId15"/>
    <p:sldId id="347" r:id="rId16"/>
    <p:sldId id="395" r:id="rId17"/>
    <p:sldId id="392" r:id="rId18"/>
    <p:sldId id="336" r:id="rId19"/>
    <p:sldId id="338" r:id="rId20"/>
    <p:sldId id="413" r:id="rId21"/>
    <p:sldId id="415" r:id="rId22"/>
    <p:sldId id="414" r:id="rId23"/>
    <p:sldId id="343" r:id="rId24"/>
    <p:sldId id="394" r:id="rId25"/>
    <p:sldId id="397" r:id="rId26"/>
    <p:sldId id="398" r:id="rId27"/>
    <p:sldId id="39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215" autoAdjust="0"/>
  </p:normalViewPr>
  <p:slideViewPr>
    <p:cSldViewPr>
      <p:cViewPr varScale="1">
        <p:scale>
          <a:sx n="86" d="100"/>
          <a:sy n="86" d="100"/>
        </p:scale>
        <p:origin x="22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669E1A-692C-4EFF-9EAE-5679C82DE789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FD9C2-BC32-431C-8CEC-1A8B9C29D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802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D9C2-BC32-431C-8CEC-1A8B9C29D7AE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25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D9C2-BC32-431C-8CEC-1A8B9C29D7AE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623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FD9C2-BC32-431C-8CEC-1A8B9C29D7AE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06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457BFE-D1FD-4AB2-9F66-4D9D3A32B8E4}" type="slidenum">
              <a:rPr lang="ru-RU" smtClean="0"/>
              <a:pPr/>
              <a:t>25</a:t>
            </a:fld>
            <a:endParaRPr lang="ru-RU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6637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3A6248-9C9E-47BE-BB1D-673EE639281D}" type="slidenum">
              <a:rPr lang="ru-RU" smtClean="0"/>
              <a:pPr/>
              <a:t>26</a:t>
            </a:fld>
            <a:endParaRPr lang="ru-RU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4809070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A8A7B8-6A95-4DB0-B124-E0EA8E8D8186}" type="slidenum">
              <a:rPr lang="ru-RU" smtClean="0"/>
              <a:pPr/>
              <a:t>27</a:t>
            </a:fld>
            <a:endParaRPr lang="ru-RU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75581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D96F430-75D8-427A-BC93-56DEF7B598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ebio.ru/images/09010406.gif" TargetMode="Externa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vivovoco.astronet.ru/VV/JOURNAL/NATURE/05_07/CENTRO04.GIF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llege.ru/biology/course/content/models/albsyn/albsyn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4928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kk-KZ" b="1" dirty="0" smtClean="0"/>
              <a:t>«</a:t>
            </a:r>
            <a:r>
              <a:rPr lang="ru-RU" b="1" dirty="0" err="1"/>
              <a:t>Немембранные</a:t>
            </a:r>
            <a:r>
              <a:rPr lang="ru-RU" b="1" dirty="0"/>
              <a:t> органеллы клетки: </a:t>
            </a:r>
            <a:r>
              <a:rPr lang="ru-RU" b="1" dirty="0" err="1" smtClean="0"/>
              <a:t>цитоскелет</a:t>
            </a:r>
            <a:r>
              <a:rPr lang="ru-RU" b="1" dirty="0"/>
              <a:t>, клеточный центр, реснички и </a:t>
            </a:r>
            <a:r>
              <a:rPr lang="ru-RU" b="1" dirty="0" smtClean="0"/>
              <a:t>жгутики</a:t>
            </a:r>
            <a:r>
              <a:rPr lang="en-US" b="1" dirty="0" smtClean="0"/>
              <a:t>, </a:t>
            </a:r>
            <a:r>
              <a:rPr lang="ru-RU" b="1" dirty="0" smtClean="0"/>
              <a:t>рибосомы»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800" b="1" dirty="0" smtClean="0"/>
              <a:t>Лектор – проф. </a:t>
            </a:r>
            <a:r>
              <a:rPr lang="ru-RU" sz="2800" b="1" dirty="0" err="1" smtClean="0"/>
              <a:t>Т.М.Шалахметова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49006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Строение и функция </a:t>
            </a:r>
            <a:r>
              <a:rPr lang="ru-RU" b="1" dirty="0" err="1" smtClean="0"/>
              <a:t>цитоскелета</a:t>
            </a:r>
            <a:endParaRPr lang="ru-RU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4961817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868144" y="1628800"/>
            <a:ext cx="306157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       - Присутствует во всех      </a:t>
            </a:r>
            <a:r>
              <a:rPr lang="ru-RU" dirty="0" err="1" smtClean="0"/>
              <a:t>эукариотических</a:t>
            </a:r>
            <a:r>
              <a:rPr lang="ru-RU" dirty="0" smtClean="0"/>
              <a:t> клетках</a:t>
            </a:r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      Основа клеточной формы и внутренней организации</a:t>
            </a:r>
          </a:p>
          <a:p>
            <a:pPr>
              <a:buFontTx/>
              <a:buChar char="-"/>
            </a:pPr>
            <a:endParaRPr lang="ru-RU" dirty="0" smtClean="0"/>
          </a:p>
          <a:p>
            <a:r>
              <a:rPr lang="ru-RU" dirty="0" smtClean="0"/>
              <a:t>         - Позволяет органеллам двигаться внутри клеток и обеспечивает подвижность самой клетки </a:t>
            </a:r>
          </a:p>
          <a:p>
            <a:endParaRPr lang="ru-RU" dirty="0" smtClean="0"/>
          </a:p>
          <a:p>
            <a:r>
              <a:rPr lang="ru-RU" b="1" dirty="0" smtClean="0"/>
              <a:t>Функции: </a:t>
            </a:r>
          </a:p>
          <a:p>
            <a:r>
              <a:rPr lang="ru-RU" dirty="0" smtClean="0"/>
              <a:t>-каркасная (скелетная)</a:t>
            </a:r>
          </a:p>
          <a:p>
            <a:r>
              <a:rPr lang="ru-RU" dirty="0" smtClean="0"/>
              <a:t>- опорно-двигательная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5715017"/>
            <a:ext cx="4286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</a:rPr>
              <a:t>Микротрубочки</a:t>
            </a:r>
            <a:endParaRPr lang="en-US" b="1" dirty="0" smtClean="0">
              <a:solidFill>
                <a:prstClr val="black"/>
              </a:solidFill>
            </a:endParaRPr>
          </a:p>
          <a:p>
            <a:pPr lvl="0"/>
            <a:r>
              <a:rPr lang="ru-RU" b="1" dirty="0" err="1" smtClean="0">
                <a:solidFill>
                  <a:prstClr val="black"/>
                </a:solidFill>
              </a:rPr>
              <a:t>Микрофиламенты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</a:rPr>
              <a:t>Промежуточные </a:t>
            </a:r>
            <a:r>
              <a:rPr lang="ru-RU" b="1" dirty="0" err="1" smtClean="0">
                <a:solidFill>
                  <a:prstClr val="black"/>
                </a:solidFill>
              </a:rPr>
              <a:t>филаменты</a:t>
            </a:r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4" y="1215052"/>
            <a:ext cx="5809450" cy="43570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Элементы </a:t>
            </a:r>
            <a:r>
              <a:rPr lang="ru-RU" b="1" dirty="0" err="1" smtClean="0"/>
              <a:t>цитоскелета</a:t>
            </a:r>
            <a:endParaRPr lang="ru-RU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09750" y="1571613"/>
            <a:ext cx="5572208" cy="4544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5721" y="3000372"/>
            <a:ext cx="17859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микротрубочки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86116" y="6198990"/>
            <a:ext cx="50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микрофиламенты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00694" y="2143117"/>
            <a:ext cx="2357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Промежуточные </a:t>
            </a:r>
          </a:p>
          <a:p>
            <a:r>
              <a:rPr lang="ru-RU" b="1" dirty="0" err="1" smtClean="0"/>
              <a:t>филаменты</a:t>
            </a: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свойствам и функциям элементы </a:t>
            </a:r>
            <a:r>
              <a:rPr lang="ru-RU" dirty="0" err="1" smtClean="0"/>
              <a:t>цитоскелета</a:t>
            </a:r>
            <a:r>
              <a:rPr lang="ru-RU" dirty="0" smtClean="0"/>
              <a:t> </a:t>
            </a:r>
            <a:r>
              <a:rPr lang="ru-RU" dirty="0" err="1" smtClean="0"/>
              <a:t>деляться</a:t>
            </a:r>
            <a:r>
              <a:rPr lang="ru-RU" dirty="0" smtClean="0"/>
              <a:t> на 2 группы: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Каркасные фибриллы </a:t>
            </a:r>
            <a:r>
              <a:rPr lang="ru-RU" dirty="0" smtClean="0"/>
              <a:t>– промежуточные </a:t>
            </a:r>
            <a:r>
              <a:rPr lang="ru-RU" dirty="0" err="1" smtClean="0"/>
              <a:t>филаменты</a:t>
            </a:r>
            <a:endParaRPr lang="ru-RU" dirty="0" smtClean="0"/>
          </a:p>
          <a:p>
            <a:r>
              <a:rPr lang="ru-RU" b="1" dirty="0" smtClean="0">
                <a:solidFill>
                  <a:srgbClr val="FF0000"/>
                </a:solidFill>
              </a:rPr>
              <a:t>Опорно-двигательные</a:t>
            </a:r>
            <a:r>
              <a:rPr lang="ru-RU" dirty="0" smtClean="0"/>
              <a:t> – </a:t>
            </a:r>
            <a:r>
              <a:rPr lang="ru-RU" b="1" dirty="0" err="1" smtClean="0"/>
              <a:t>актиновые</a:t>
            </a:r>
            <a:r>
              <a:rPr lang="ru-RU" b="1" dirty="0" smtClean="0"/>
              <a:t> </a:t>
            </a:r>
            <a:r>
              <a:rPr lang="ru-RU" b="1" dirty="0" err="1" smtClean="0"/>
              <a:t>микрофиламенты</a:t>
            </a:r>
            <a:r>
              <a:rPr lang="ru-RU" dirty="0" smtClean="0"/>
              <a:t>, взаимодействующие с моторными белками – </a:t>
            </a:r>
            <a:r>
              <a:rPr lang="ru-RU" b="1" dirty="0" smtClean="0"/>
              <a:t>миозинами </a:t>
            </a:r>
            <a:r>
              <a:rPr lang="ru-RU" dirty="0" smtClean="0"/>
              <a:t>и </a:t>
            </a:r>
            <a:r>
              <a:rPr lang="ru-RU" b="1" dirty="0" err="1"/>
              <a:t>тубулиновые</a:t>
            </a:r>
            <a:r>
              <a:rPr lang="ru-RU" b="1" dirty="0"/>
              <a:t> </a:t>
            </a:r>
            <a:r>
              <a:rPr lang="ru-RU" b="1" dirty="0" smtClean="0"/>
              <a:t>микротрубочки</a:t>
            </a:r>
            <a:r>
              <a:rPr lang="ru-RU" dirty="0" smtClean="0"/>
              <a:t>, </a:t>
            </a:r>
            <a:r>
              <a:rPr lang="ru-RU" dirty="0"/>
              <a:t>взаимодействующие с моторными </a:t>
            </a:r>
            <a:r>
              <a:rPr lang="ru-RU" dirty="0" smtClean="0"/>
              <a:t>белками- </a:t>
            </a:r>
            <a:r>
              <a:rPr lang="ru-RU" b="1" dirty="0" err="1" smtClean="0"/>
              <a:t>динеинами</a:t>
            </a:r>
            <a:r>
              <a:rPr lang="ru-RU" b="1" dirty="0" smtClean="0"/>
              <a:t> и </a:t>
            </a:r>
            <a:r>
              <a:rPr lang="ru-RU" b="1" dirty="0" err="1" smtClean="0"/>
              <a:t>кинезинами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47881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972452" cy="2968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Микротрубочки (МТ)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5857916" cy="4857785"/>
          </a:xfrm>
        </p:spPr>
        <p:txBody>
          <a:bodyPr>
            <a:normAutofit fontScale="32500" lnSpcReduction="20000"/>
          </a:bodyPr>
          <a:lstStyle/>
          <a:p>
            <a:endParaRPr lang="ru-RU" dirty="0" smtClean="0"/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Самый большой элемент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цитоскелета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5500" b="1" dirty="0" smtClean="0">
                <a:latin typeface="Times New Roman" pitchFamily="18" charset="0"/>
                <a:cs typeface="Times New Roman" pitchFamily="18" charset="0"/>
              </a:rPr>
              <a:t>d=25 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</a:rPr>
              <a:t>нм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Состоит из белка </a:t>
            </a:r>
            <a:r>
              <a:rPr lang="ru-RU" sz="55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тубулина</a:t>
            </a:r>
            <a:r>
              <a:rPr lang="ru-RU" sz="5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- и 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-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  <a:sym typeface="Symbol"/>
              </a:rPr>
              <a:t>субъединиц, связанных с 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ГТФ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Возникает из центра организации микротрубочек  (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</a:rPr>
              <a:t>ЦОМТ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)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Время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полужизни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МТ = 5 мин.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При 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самосборке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МТ (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</a:rPr>
              <a:t>полимеризации </a:t>
            </a:r>
            <a:r>
              <a:rPr lang="ru-RU" sz="5500" b="1" dirty="0" err="1" smtClean="0">
                <a:latin typeface="Times New Roman" pitchFamily="18" charset="0"/>
                <a:cs typeface="Times New Roman" pitchFamily="18" charset="0"/>
              </a:rPr>
              <a:t>тубулина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образуются </a:t>
            </a:r>
            <a:r>
              <a:rPr lang="ru-RU" sz="5500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продольных </a:t>
            </a:r>
            <a:r>
              <a:rPr lang="ru-RU" sz="5500" b="1" dirty="0" err="1" smtClean="0">
                <a:latin typeface="Times New Roman" pitchFamily="18" charset="0"/>
                <a:cs typeface="Times New Roman" pitchFamily="18" charset="0"/>
              </a:rPr>
              <a:t>протофиламентов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, которые сворачиваются </a:t>
            </a:r>
            <a:r>
              <a:rPr lang="ru-RU" sz="5500" u="sng" dirty="0" smtClean="0">
                <a:latin typeface="Times New Roman" pitchFamily="18" charset="0"/>
                <a:cs typeface="Times New Roman" pitchFamily="18" charset="0"/>
              </a:rPr>
              <a:t>в полую трубку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Процесс сборки МТ ускоряется с помощью </a:t>
            </a:r>
            <a:r>
              <a:rPr lang="ru-RU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МАР –белков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(стабилизируют МТ).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МТ входят в структуру ресничек и жгутиков.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У всех эукариот есть МТ. Они участвуют в формировании формы клетки.</a:t>
            </a:r>
          </a:p>
          <a:p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Участвуют  в движении клеточного содержимого (вакуоли, везикулы, вещества) и клеточного деления (дрейф хромосом)</a:t>
            </a:r>
            <a:endParaRPr lang="ru-RU" sz="5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286511" y="1785925"/>
            <a:ext cx="1738443" cy="407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230" y="476672"/>
            <a:ext cx="9040702" cy="6388763"/>
          </a:xfrm>
        </p:spPr>
      </p:pic>
    </p:spTree>
    <p:extLst>
      <p:ext uri="{BB962C8B-B14F-4D97-AF65-F5344CB8AC3E}">
        <p14:creationId xmlns:p14="http://schemas.microsoft.com/office/powerpoint/2010/main" val="1603675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476672"/>
            <a:ext cx="9941254" cy="5544616"/>
          </a:xfrm>
        </p:spPr>
      </p:pic>
    </p:spTree>
    <p:extLst>
      <p:ext uri="{BB962C8B-B14F-4D97-AF65-F5344CB8AC3E}">
        <p14:creationId xmlns:p14="http://schemas.microsoft.com/office/powerpoint/2010/main" val="77562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Промежуточные </a:t>
            </a:r>
            <a:r>
              <a:rPr lang="ru-RU" b="1" dirty="0" err="1" smtClean="0"/>
              <a:t>микрофиламенты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857364"/>
            <a:ext cx="578647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>
              <a:buFontTx/>
              <a:buChar char="-"/>
            </a:pPr>
            <a:r>
              <a:rPr lang="ru-RU" sz="2000" dirty="0" smtClean="0"/>
              <a:t>Тончайшие элементы</a:t>
            </a:r>
            <a:r>
              <a:rPr lang="en-US" sz="2000" dirty="0" smtClean="0"/>
              <a:t> (</a:t>
            </a:r>
            <a:r>
              <a:rPr lang="ru-RU" sz="2000" dirty="0" smtClean="0"/>
              <a:t>размер </a:t>
            </a:r>
            <a:r>
              <a:rPr lang="ru-RU" sz="2000" b="1" dirty="0" smtClean="0"/>
              <a:t>8-10 нм</a:t>
            </a:r>
            <a:r>
              <a:rPr lang="ru-RU" sz="2000" dirty="0" smtClean="0"/>
              <a:t>)</a:t>
            </a:r>
          </a:p>
          <a:p>
            <a:pPr>
              <a:buFontTx/>
              <a:buChar char="-"/>
            </a:pPr>
            <a:r>
              <a:rPr lang="ru-RU" sz="2000" dirty="0" smtClean="0"/>
              <a:t> Встречаются во всех типах клеток животных (клетки эпидермиса, нервные отростки, гладкие и исчерченные мышечные клетки) </a:t>
            </a:r>
          </a:p>
          <a:p>
            <a:r>
              <a:rPr lang="ru-RU" sz="2000" dirty="0" smtClean="0"/>
              <a:t>Состоят  из 4 типов </a:t>
            </a:r>
            <a:r>
              <a:rPr lang="ru-RU" sz="2000" dirty="0" err="1" smtClean="0"/>
              <a:t>изобелков</a:t>
            </a:r>
            <a:r>
              <a:rPr lang="ru-RU" sz="2000" dirty="0" smtClean="0"/>
              <a:t> (</a:t>
            </a:r>
            <a:r>
              <a:rPr lang="ru-RU" sz="2000" b="1" dirty="0" smtClean="0">
                <a:solidFill>
                  <a:srgbClr val="FF0000"/>
                </a:solidFill>
              </a:rPr>
              <a:t>кератины, </a:t>
            </a:r>
            <a:r>
              <a:rPr lang="ru-RU" sz="2000" b="1" dirty="0" err="1" smtClean="0">
                <a:solidFill>
                  <a:srgbClr val="FF0000"/>
                </a:solidFill>
              </a:rPr>
              <a:t>виментины</a:t>
            </a:r>
            <a:r>
              <a:rPr lang="ru-RU" sz="2000" b="1" dirty="0" smtClean="0">
                <a:solidFill>
                  <a:srgbClr val="FF0000"/>
                </a:solidFill>
              </a:rPr>
              <a:t>, </a:t>
            </a:r>
            <a:r>
              <a:rPr lang="ru-RU" sz="2000" b="1" dirty="0" err="1" smtClean="0">
                <a:solidFill>
                  <a:srgbClr val="FF0000"/>
                </a:solidFill>
              </a:rPr>
              <a:t>десмины</a:t>
            </a:r>
            <a:r>
              <a:rPr lang="ru-RU" sz="2000" b="1" dirty="0" smtClean="0">
                <a:solidFill>
                  <a:srgbClr val="FF0000"/>
                </a:solidFill>
              </a:rPr>
              <a:t>, белки ядерной </a:t>
            </a:r>
            <a:r>
              <a:rPr lang="ru-RU" sz="2000" b="1" dirty="0" err="1" smtClean="0">
                <a:solidFill>
                  <a:srgbClr val="FF0000"/>
                </a:solidFill>
              </a:rPr>
              <a:t>ламины</a:t>
            </a:r>
            <a:r>
              <a:rPr lang="ru-RU" sz="2000" dirty="0" smtClean="0"/>
              <a:t>) </a:t>
            </a:r>
          </a:p>
          <a:p>
            <a:r>
              <a:rPr lang="ru-RU" sz="2000" dirty="0" smtClean="0"/>
              <a:t>-Самые</a:t>
            </a:r>
            <a:r>
              <a:rPr lang="ru-RU" sz="2000" b="1" dirty="0" smtClean="0"/>
              <a:t> </a:t>
            </a:r>
            <a:r>
              <a:rPr lang="ru-RU" sz="2000" b="1" u="sng" dirty="0" smtClean="0"/>
              <a:t>стабильные долгоживущие  элементы </a:t>
            </a:r>
            <a:r>
              <a:rPr lang="ru-RU" sz="2000" dirty="0" err="1" smtClean="0"/>
              <a:t>цитоскелета</a:t>
            </a:r>
            <a:endParaRPr lang="ru-RU" sz="2000" dirty="0" smtClean="0"/>
          </a:p>
          <a:p>
            <a:r>
              <a:rPr lang="ru-RU" sz="2000" dirty="0" smtClean="0"/>
              <a:t>-  Поддерживают форму клетки, принимают участие в движении, формировании  </a:t>
            </a:r>
            <a:r>
              <a:rPr lang="ru-RU" sz="2000" b="1" dirty="0" err="1" smtClean="0"/>
              <a:t>ламеллоподий</a:t>
            </a:r>
            <a:r>
              <a:rPr lang="ru-RU" sz="2000" b="1" dirty="0" smtClean="0"/>
              <a:t>, псевдоподий </a:t>
            </a:r>
            <a:r>
              <a:rPr lang="ru-RU" sz="2000" dirty="0" smtClean="0"/>
              <a:t>и др.</a:t>
            </a:r>
            <a:endParaRPr lang="ru-RU" sz="20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80635" y="3429000"/>
            <a:ext cx="2663364" cy="1743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7" y="-17491"/>
            <a:ext cx="8899525" cy="6674644"/>
          </a:xfrm>
        </p:spPr>
      </p:pic>
    </p:spTree>
    <p:extLst>
      <p:ext uri="{BB962C8B-B14F-4D97-AF65-F5344CB8AC3E}">
        <p14:creationId xmlns:p14="http://schemas.microsoft.com/office/powerpoint/2010/main" val="4183800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91264" cy="14176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121" y="-12768"/>
            <a:ext cx="9555906" cy="7166930"/>
          </a:xfrm>
        </p:spPr>
      </p:pic>
    </p:spTree>
    <p:extLst>
      <p:ext uri="{BB962C8B-B14F-4D97-AF65-F5344CB8AC3E}">
        <p14:creationId xmlns:p14="http://schemas.microsoft.com/office/powerpoint/2010/main" val="3598549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725" y="274638"/>
            <a:ext cx="8961189" cy="6720892"/>
          </a:xfrm>
        </p:spPr>
      </p:pic>
    </p:spTree>
    <p:extLst>
      <p:ext uri="{BB962C8B-B14F-4D97-AF65-F5344CB8AC3E}">
        <p14:creationId xmlns:p14="http://schemas.microsoft.com/office/powerpoint/2010/main" val="2346460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562074"/>
          </a:xfrm>
        </p:spPr>
        <p:txBody>
          <a:bodyPr>
            <a:normAutofit/>
          </a:bodyPr>
          <a:lstStyle/>
          <a:p>
            <a:r>
              <a:rPr lang="ru-RU" sz="2800" b="1" dirty="0" err="1" smtClean="0"/>
              <a:t>Микрофиламенты</a:t>
            </a:r>
            <a:r>
              <a:rPr lang="ru-RU" sz="2800" b="1" dirty="0" smtClean="0"/>
              <a:t> (МТ)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951012"/>
            <a:ext cx="29523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- МТ -</a:t>
            </a:r>
            <a:r>
              <a:rPr lang="ru-RU" sz="2000" dirty="0" smtClean="0">
                <a:solidFill>
                  <a:srgbClr val="FF0000"/>
                </a:solidFill>
              </a:rPr>
              <a:t>тончайшие элементы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</a:rPr>
              <a:t>цитоскелета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(d  </a:t>
            </a:r>
            <a:r>
              <a:rPr lang="ru-RU" sz="2000" dirty="0" smtClean="0">
                <a:solidFill>
                  <a:srgbClr val="FF0000"/>
                </a:solidFill>
              </a:rPr>
              <a:t>= 6 нм)</a:t>
            </a:r>
          </a:p>
          <a:p>
            <a:r>
              <a:rPr lang="ru-RU" sz="2000" dirty="0" smtClean="0"/>
              <a:t>- Встречаются во всех клетках эукариот (обильны в мышечных волокнах и </a:t>
            </a:r>
            <a:r>
              <a:rPr lang="ru-RU" sz="2000" dirty="0" err="1" smtClean="0"/>
              <a:t>кардиомиоцитах</a:t>
            </a:r>
            <a:r>
              <a:rPr lang="ru-RU" sz="2000" dirty="0" smtClean="0"/>
              <a:t>)</a:t>
            </a:r>
          </a:p>
          <a:p>
            <a:r>
              <a:rPr lang="ru-RU" sz="2000" dirty="0" smtClean="0"/>
              <a:t>- Состоят из </a:t>
            </a:r>
            <a:r>
              <a:rPr lang="ru-RU" sz="2000" b="1" dirty="0" smtClean="0">
                <a:solidFill>
                  <a:srgbClr val="FF0000"/>
                </a:solidFill>
              </a:rPr>
              <a:t>актина,  миозина, </a:t>
            </a:r>
            <a:r>
              <a:rPr lang="ru-RU" sz="2000" b="1" dirty="0" err="1" smtClean="0">
                <a:solidFill>
                  <a:srgbClr val="FF0000"/>
                </a:solidFill>
              </a:rPr>
              <a:t>тропомиозина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000" dirty="0" smtClean="0"/>
              <a:t>- Формируют в мышечных клетках </a:t>
            </a:r>
            <a:r>
              <a:rPr lang="ru-RU" sz="2000" b="1" dirty="0" err="1" smtClean="0">
                <a:solidFill>
                  <a:srgbClr val="FF0000"/>
                </a:solidFill>
              </a:rPr>
              <a:t>саркомеры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000" dirty="0" smtClean="0"/>
              <a:t>Принимают участие в движении, формировании псевдоподий, </a:t>
            </a:r>
            <a:r>
              <a:rPr lang="ru-RU" sz="2000" dirty="0" err="1" smtClean="0"/>
              <a:t>ламелл</a:t>
            </a:r>
            <a:endParaRPr lang="ru-RU" sz="2000" dirty="0"/>
          </a:p>
        </p:txBody>
      </p:sp>
      <p:sp>
        <p:nvSpPr>
          <p:cNvPr id="3" name="AutoShape 2" descr="https://cf.ppt-online.org/files/slide/a/AiXabh5WUnEud91epQO4fYrNvPMc670SRIG3jJ/slide-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825008"/>
            <a:ext cx="5300915" cy="4764232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018137"/>
            <a:ext cx="2674640" cy="5257410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cf.ppt-online.org/files/slide/a/AiXabh5WUnEud91epQO4fYrNvPMc670SRIG3jJ/slide-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8479968" cy="635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827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iology-of-cell.narod.ru/images23/image2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44624"/>
            <a:ext cx="5040560" cy="673871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79512" y="1412776"/>
            <a:ext cx="36724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/>
              <a:t> Клеточный центр в </a:t>
            </a:r>
            <a:r>
              <a:rPr lang="ru-RU" sz="2200" b="1" dirty="0" err="1" smtClean="0"/>
              <a:t>сперматогонии</a:t>
            </a:r>
            <a:r>
              <a:rPr lang="ru-RU" sz="2200" b="1" dirty="0" smtClean="0"/>
              <a:t> саламандры</a:t>
            </a:r>
          </a:p>
          <a:p>
            <a:endParaRPr lang="ru-RU" sz="2200" b="1" dirty="0" smtClean="0"/>
          </a:p>
          <a:p>
            <a:r>
              <a:rPr lang="ru-RU" sz="2200" i="1" dirty="0" smtClean="0"/>
              <a:t>1</a:t>
            </a:r>
            <a:r>
              <a:rPr lang="ru-RU" sz="2200" dirty="0" smtClean="0"/>
              <a:t> — центриоль;</a:t>
            </a:r>
          </a:p>
          <a:p>
            <a:r>
              <a:rPr lang="ru-RU" sz="2200" dirty="0" smtClean="0"/>
              <a:t> </a:t>
            </a:r>
            <a:r>
              <a:rPr lang="ru-RU" sz="2200" i="1" dirty="0" smtClean="0"/>
              <a:t>2</a:t>
            </a:r>
            <a:r>
              <a:rPr lang="ru-RU" sz="2200" dirty="0" smtClean="0"/>
              <a:t> — прилегающий к центриоли участок цитоплазмы (</a:t>
            </a:r>
            <a:r>
              <a:rPr lang="ru-RU" sz="2200" dirty="0" err="1" smtClean="0"/>
              <a:t>перицентриолярный</a:t>
            </a:r>
            <a:r>
              <a:rPr lang="ru-RU" sz="2200" dirty="0" smtClean="0"/>
              <a:t> участок); </a:t>
            </a:r>
          </a:p>
          <a:p>
            <a:r>
              <a:rPr lang="ru-RU" sz="2200" i="1" dirty="0" smtClean="0"/>
              <a:t>3 —</a:t>
            </a:r>
            <a:r>
              <a:rPr lang="ru-RU" sz="2200" dirty="0" smtClean="0"/>
              <a:t> центросфера (</a:t>
            </a:r>
            <a:r>
              <a:rPr lang="ru-RU" sz="2200" dirty="0" err="1" smtClean="0"/>
              <a:t>астросфера</a:t>
            </a:r>
            <a:r>
              <a:rPr lang="ru-RU" sz="2200" dirty="0" smtClean="0"/>
              <a:t>);</a:t>
            </a:r>
          </a:p>
          <a:p>
            <a:r>
              <a:rPr lang="ru-RU" sz="2200" dirty="0" smtClean="0"/>
              <a:t> </a:t>
            </a:r>
            <a:r>
              <a:rPr lang="ru-RU" sz="2200" i="1" dirty="0" smtClean="0"/>
              <a:t>4 — </a:t>
            </a:r>
            <a:r>
              <a:rPr lang="ru-RU" sz="2200" dirty="0" smtClean="0"/>
              <a:t>ядро</a:t>
            </a:r>
            <a:endParaRPr lang="ru-RU" sz="2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Rectangle 7"/>
          <p:cNvSpPr>
            <a:spLocks noGrp="1" noChangeArrowheads="1"/>
          </p:cNvSpPr>
          <p:nvPr>
            <p:ph sz="quarter" idx="1"/>
          </p:nvPr>
        </p:nvSpPr>
        <p:spPr>
          <a:xfrm>
            <a:off x="539552" y="188640"/>
            <a:ext cx="8064896" cy="1512168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2000" b="1" dirty="0">
                <a:latin typeface="Arial" pitchFamily="34" charset="0"/>
              </a:rPr>
              <a:t>Функции </a:t>
            </a:r>
            <a:r>
              <a:rPr lang="ru-RU" sz="2000" b="1" dirty="0" err="1">
                <a:latin typeface="Arial" pitchFamily="34" charset="0"/>
              </a:rPr>
              <a:t>цетросомы</a:t>
            </a:r>
            <a:r>
              <a:rPr lang="ru-RU" sz="2000" dirty="0">
                <a:latin typeface="Arial" pitchFamily="34" charset="0"/>
              </a:rPr>
              <a:t>:</a:t>
            </a:r>
          </a:p>
          <a:p>
            <a:r>
              <a:rPr lang="ru-RU" sz="2000" dirty="0">
                <a:latin typeface="Arial" pitchFamily="34" charset="0"/>
              </a:rPr>
              <a:t>Сборка микротрубочек</a:t>
            </a:r>
          </a:p>
          <a:p>
            <a:r>
              <a:rPr lang="ru-RU" sz="2000" dirty="0">
                <a:latin typeface="Arial" pitchFamily="34" charset="0"/>
              </a:rPr>
              <a:t>Построение веретена деления</a:t>
            </a:r>
          </a:p>
          <a:p>
            <a:r>
              <a:rPr lang="ru-RU" sz="2000" dirty="0">
                <a:latin typeface="Arial" pitchFamily="34" charset="0"/>
              </a:rPr>
              <a:t>Образование базальных телец, ресничек и жгутиков</a:t>
            </a:r>
          </a:p>
        </p:txBody>
      </p:sp>
      <p:pic>
        <p:nvPicPr>
          <p:cNvPr id="50187" name="Picture 11" descr="Картинка 4 из 21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812" y="1916831"/>
            <a:ext cx="8841676" cy="4896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ites.igc.gulbenkian.pt/ccr/images/centriole/image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340768"/>
            <a:ext cx="8949561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Картинка 17 из 21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7273278" cy="6813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06613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Центриоли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4176464" cy="5544616"/>
          </a:xfrm>
        </p:spPr>
        <p:txBody>
          <a:bodyPr>
            <a:noAutofit/>
          </a:bodyPr>
          <a:lstStyle/>
          <a:p>
            <a:pPr eaLnBrk="1" hangingPunct="1"/>
            <a:r>
              <a:rPr lang="ru-RU" sz="2200" dirty="0" smtClean="0"/>
              <a:t>Термин «центриоли» был предложен </a:t>
            </a:r>
            <a:r>
              <a:rPr lang="ru-RU" sz="2200" b="1" dirty="0" smtClean="0"/>
              <a:t>Теодором </a:t>
            </a:r>
            <a:r>
              <a:rPr lang="ru-RU" sz="2200" b="1" dirty="0" err="1" smtClean="0"/>
              <a:t>Бовери</a:t>
            </a:r>
            <a:r>
              <a:rPr lang="ru-RU" sz="2200" b="1" dirty="0" smtClean="0"/>
              <a:t> в 1895 году. </a:t>
            </a:r>
          </a:p>
          <a:p>
            <a:pPr eaLnBrk="1" hangingPunct="1"/>
            <a:r>
              <a:rPr lang="ru-RU" sz="2200" dirty="0" smtClean="0"/>
              <a:t>Диаметр центриоли </a:t>
            </a:r>
            <a:r>
              <a:rPr lang="ru-RU" sz="2200" b="1" dirty="0" smtClean="0"/>
              <a:t>0,2 мкм</a:t>
            </a:r>
            <a:r>
              <a:rPr lang="ru-RU" sz="2200" dirty="0" smtClean="0"/>
              <a:t>, </a:t>
            </a:r>
            <a:br>
              <a:rPr lang="ru-RU" sz="2200" dirty="0" smtClean="0"/>
            </a:br>
            <a:r>
              <a:rPr lang="ru-RU" sz="2200" dirty="0" smtClean="0"/>
              <a:t>длина - </a:t>
            </a:r>
            <a:r>
              <a:rPr lang="ru-RU" sz="2200" b="1" dirty="0" smtClean="0"/>
              <a:t>от 0,2 до 0,6 мкм</a:t>
            </a:r>
          </a:p>
          <a:p>
            <a:pPr eaLnBrk="1" hangingPunct="1"/>
            <a:r>
              <a:rPr lang="ru-RU" sz="2200" dirty="0" smtClean="0"/>
              <a:t>Каждая центриоль представляет собой полый цилиндр, стенка которого образована </a:t>
            </a:r>
            <a:r>
              <a:rPr lang="ru-RU" sz="2200" b="1" dirty="0" smtClean="0"/>
              <a:t>9-ю парами триплетных микротрубочек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200" dirty="0" smtClean="0"/>
              <a:t>*Триплет- три связанные микротрубочки</a:t>
            </a:r>
          </a:p>
          <a:p>
            <a:pPr eaLnBrk="1" hangingPunct="1"/>
            <a:endParaRPr lang="ru-RU" sz="2200" dirty="0" smtClean="0"/>
          </a:p>
        </p:txBody>
      </p:sp>
      <p:pic>
        <p:nvPicPr>
          <p:cNvPr id="17412" name="Содержимое 6" descr="image28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43108" y="1600200"/>
            <a:ext cx="3448784" cy="452596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576" y="145192"/>
            <a:ext cx="8183880" cy="105156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Расположение центросомы (центросферы) в различных клетках:</a:t>
            </a:r>
            <a:endParaRPr lang="ru-RU" sz="2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9460" name="Содержимое 4" descr="image27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99592" y="1297867"/>
            <a:ext cx="7566992" cy="4723421"/>
          </a:xfrm>
        </p:spPr>
      </p:pic>
      <p:sp>
        <p:nvSpPr>
          <p:cNvPr id="5" name="Прямоугольник 4"/>
          <p:cNvSpPr/>
          <p:nvPr/>
        </p:nvSpPr>
        <p:spPr>
          <a:xfrm>
            <a:off x="899592" y="6228020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/>
              <a:t>а —</a:t>
            </a:r>
            <a:r>
              <a:rPr lang="ru-RU" dirty="0" smtClean="0"/>
              <a:t> нейтрофил; </a:t>
            </a:r>
            <a:r>
              <a:rPr lang="ru-RU" i="1" dirty="0" smtClean="0"/>
              <a:t>6 —</a:t>
            </a:r>
            <a:r>
              <a:rPr lang="ru-RU" dirty="0" smtClean="0"/>
              <a:t> лимфоцит; </a:t>
            </a:r>
            <a:r>
              <a:rPr lang="ru-RU" i="1" dirty="0" smtClean="0"/>
              <a:t>в — </a:t>
            </a:r>
            <a:r>
              <a:rPr lang="ru-RU" dirty="0" smtClean="0"/>
              <a:t>фибробласт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1300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Строение ресничек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55" y="908719"/>
            <a:ext cx="5879105" cy="327724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92697"/>
            <a:ext cx="2393489" cy="29687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752" y="3861048"/>
            <a:ext cx="2925528" cy="299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9879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37525" cy="490066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Ресничный эпителий бронхов</a:t>
            </a:r>
            <a:endParaRPr lang="ru-RU" sz="2000" b="1" dirty="0"/>
          </a:p>
        </p:txBody>
      </p:sp>
      <p:pic>
        <p:nvPicPr>
          <p:cNvPr id="4" name="604-471-81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0801" y="908720"/>
            <a:ext cx="8448197" cy="4752528"/>
          </a:xfrm>
        </p:spPr>
      </p:pic>
    </p:spTree>
    <p:extLst>
      <p:ext uri="{BB962C8B-B14F-4D97-AF65-F5344CB8AC3E}">
        <p14:creationId xmlns:p14="http://schemas.microsoft.com/office/powerpoint/2010/main" val="379883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Строение жгутиков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08720"/>
            <a:ext cx="6212452" cy="5544615"/>
          </a:xfrm>
        </p:spPr>
      </p:pic>
    </p:spTree>
    <p:extLst>
      <p:ext uri="{BB962C8B-B14F-4D97-AF65-F5344CB8AC3E}">
        <p14:creationId xmlns:p14="http://schemas.microsoft.com/office/powerpoint/2010/main" val="19997708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hangingPunct="1"/>
            <a:r>
              <a:rPr lang="ru-RU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Основная роль центриолей</a:t>
            </a:r>
            <a:endParaRPr lang="ru-RU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484" name="Содержимое 4" descr="vereten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12776"/>
            <a:ext cx="7787208" cy="5084589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blocs.xtec.cat/asb771/files/2009/11/mito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848" y="0"/>
            <a:ext cx="5999496" cy="6783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0695" y="404664"/>
            <a:ext cx="6789737" cy="811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800" b="1" dirty="0" smtClean="0">
                <a:latin typeface="Times New Roman" pitchFamily="18" charset="0"/>
              </a:rPr>
              <a:t>Рибосома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989138"/>
            <a:ext cx="4114800" cy="403225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altLang="ja-JP" smtClean="0">
                <a:latin typeface="Times New Roman" pitchFamily="18" charset="0"/>
              </a:rPr>
              <a:t>Важнейший органоид живой клетки слегка овальной формы. Часть располагается на ЭПС, часть в цитоплазме.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ja-JP" smtClean="0">
                <a:latin typeface="Times New Roman" pitchFamily="18" charset="0"/>
              </a:rPr>
              <a:t>Функция – синтез белка </a:t>
            </a:r>
          </a:p>
          <a:p>
            <a:pPr eaLnBrk="1" hangingPunct="1">
              <a:lnSpc>
                <a:spcPct val="80000"/>
              </a:lnSpc>
            </a:pPr>
            <a:r>
              <a:rPr lang="ru-RU" smtClean="0">
                <a:latin typeface="Times New Roman" pitchFamily="18" charset="0"/>
              </a:rPr>
              <a:t>Содержит р-РНК</a:t>
            </a:r>
          </a:p>
        </p:txBody>
      </p:sp>
      <p:pic>
        <p:nvPicPr>
          <p:cNvPr id="4100" name="Picture 5" descr="1190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975" y="1771674"/>
            <a:ext cx="417195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800" b="1" dirty="0" smtClean="0">
                <a:latin typeface="Times New Roman" pitchFamily="18" charset="0"/>
              </a:rPr>
              <a:t>Схема строения рибосомы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92725" y="1700213"/>
            <a:ext cx="3405188" cy="4814887"/>
          </a:xfrm>
        </p:spPr>
        <p:txBody>
          <a:bodyPr/>
          <a:lstStyle/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1 — малая субъединица</a:t>
            </a:r>
          </a:p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2 — иРНК</a:t>
            </a:r>
          </a:p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3 — тРИК</a:t>
            </a:r>
          </a:p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4 — аминокислота</a:t>
            </a:r>
          </a:p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5 — большая субъединица</a:t>
            </a:r>
          </a:p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6 — мембрана эндоплазматической сети</a:t>
            </a:r>
          </a:p>
          <a:p>
            <a:pPr indent="22225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</a:rPr>
              <a:t>7 — синтезируемая полипептидная цепь. </a:t>
            </a:r>
          </a:p>
        </p:txBody>
      </p:sp>
      <p:pic>
        <p:nvPicPr>
          <p:cNvPr id="5124" name="Picture 5" descr="tmp3D0-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484313"/>
            <a:ext cx="4968875" cy="492283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6463" y="1268413"/>
            <a:ext cx="3827462" cy="3382962"/>
          </a:xfrm>
        </p:spPr>
        <p:txBody>
          <a:bodyPr/>
          <a:lstStyle/>
          <a:p>
            <a:pPr eaLnBrk="1" hangingPunct="1"/>
            <a:r>
              <a:rPr lang="ru-RU" sz="3600" smtClean="0">
                <a:latin typeface="Times New Roman" pitchFamily="18" charset="0"/>
              </a:rPr>
              <a:t>Полирибосома</a:t>
            </a:r>
          </a:p>
        </p:txBody>
      </p:sp>
      <p:pic>
        <p:nvPicPr>
          <p:cNvPr id="6147" name="Picture 5" descr="albsy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BFFFF"/>
              </a:clrFrom>
              <a:clrTo>
                <a:srgbClr val="EBFFFF">
                  <a:alpha val="0"/>
                </a:srgbClr>
              </a:clrTo>
            </a:clrChange>
          </a:blip>
          <a:srcRect l="3447" t="18378" r="13644" b="37068"/>
          <a:stretch>
            <a:fillRect/>
          </a:stretch>
        </p:blipFill>
        <p:spPr bwMode="auto">
          <a:xfrm>
            <a:off x="539750" y="2708275"/>
            <a:ext cx="7116763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1590</TotalTime>
  <Words>444</Words>
  <Application>Microsoft Office PowerPoint</Application>
  <PresentationFormat>Экран (4:3)</PresentationFormat>
  <Paragraphs>87</Paragraphs>
  <Slides>27</Slides>
  <Notes>6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ＭＳ Ｐゴシック</vt:lpstr>
      <vt:lpstr>Arial</vt:lpstr>
      <vt:lpstr>Calibri</vt:lpstr>
      <vt:lpstr>Symbol</vt:lpstr>
      <vt:lpstr>Times New Roman</vt:lpstr>
      <vt:lpstr>Wingdings</vt:lpstr>
      <vt:lpstr>Wingdings 2</vt:lpstr>
      <vt:lpstr>Тема Office</vt:lpstr>
      <vt:lpstr>«Немембранные органеллы клетки: цитоскелет, клеточный центр, реснички и жгутики, рибосомы»  Лектор – проф. Т.М.Шалахметова</vt:lpstr>
      <vt:lpstr>Строение и функция цитоскелета</vt:lpstr>
      <vt:lpstr> Элементы цитоскелета</vt:lpstr>
      <vt:lpstr>По свойствам и функциям элементы цитоскелета деляться на 2 группы:</vt:lpstr>
      <vt:lpstr> Микротрубочки (МТ)</vt:lpstr>
      <vt:lpstr>Презентация PowerPoint</vt:lpstr>
      <vt:lpstr>Презентация PowerPoint</vt:lpstr>
      <vt:lpstr> Промежуточные микрофиламенты</vt:lpstr>
      <vt:lpstr>Презентация PowerPoint</vt:lpstr>
      <vt:lpstr>Презентация PowerPoint</vt:lpstr>
      <vt:lpstr>Презентация PowerPoint</vt:lpstr>
      <vt:lpstr>Микрофиламенты (МТ)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Центриоли</vt:lpstr>
      <vt:lpstr>Расположение центросомы (центросферы) в различных клетках:</vt:lpstr>
      <vt:lpstr>Строение ресничек</vt:lpstr>
      <vt:lpstr>Ресничный эпителий бронхов</vt:lpstr>
      <vt:lpstr>Строение жгутиков</vt:lpstr>
      <vt:lpstr>Основная роль центриолей</vt:lpstr>
      <vt:lpstr>Презентация PowerPoint</vt:lpstr>
      <vt:lpstr>Рибосома</vt:lpstr>
      <vt:lpstr>Схема строения рибосомы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и функции органоидов в клетке</dc:title>
  <dc:creator>ansy</dc:creator>
  <cp:lastModifiedBy>Шалахметова Тамара</cp:lastModifiedBy>
  <cp:revision>147</cp:revision>
  <dcterms:created xsi:type="dcterms:W3CDTF">2010-12-20T19:20:13Z</dcterms:created>
  <dcterms:modified xsi:type="dcterms:W3CDTF">2019-02-12T06:07:47Z</dcterms:modified>
</cp:coreProperties>
</file>